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4" r:id="rId4"/>
    <p:sldId id="269" r:id="rId5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46" d="100"/>
          <a:sy n="46" d="100"/>
        </p:scale>
        <p:origin x="60" y="1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A560F7-B29E-4730-9854-050E23422A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1D9A0B0-D3D1-4E93-B2F1-D387657686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6BCC39-9E0F-44C6-A737-5553968DC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A41A3-1D9C-439C-9E70-0A02AD629DB7}" type="datetimeFigureOut">
              <a:rPr lang="es-AR" smtClean="0"/>
              <a:t>16/2/2022</a:t>
            </a:fld>
            <a:endParaRPr lang="es-A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B70E1B-3809-4590-AE2E-74CC058E5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870215F-1FAB-421F-B8F7-F5043F6B3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67D14-4A49-4A91-8EF6-3405DB363FB8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82499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9BCC09-F20C-4CC6-83F8-9916A5F0A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603B943-7FA1-4E4A-AD81-01F8C238F5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B55721B-B91F-45EC-8BB3-DB6582897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A41A3-1D9C-439C-9E70-0A02AD629DB7}" type="datetimeFigureOut">
              <a:rPr lang="es-AR" smtClean="0"/>
              <a:t>16/2/2022</a:t>
            </a:fld>
            <a:endParaRPr lang="es-A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36798E4-390B-47DE-B5EE-EDAA916CE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C8B243A-CC22-4F38-807F-824E263BA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67D14-4A49-4A91-8EF6-3405DB363FB8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130153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74F9BAE-5C05-41CD-B439-EE28F61F4C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45BEE96-A1E0-4524-BA87-4A4BC33926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D8F2066-8FC9-4266-8CB2-73847B66E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A41A3-1D9C-439C-9E70-0A02AD629DB7}" type="datetimeFigureOut">
              <a:rPr lang="es-AR" smtClean="0"/>
              <a:t>16/2/2022</a:t>
            </a:fld>
            <a:endParaRPr lang="es-A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167FEE-4A39-4FEF-926D-AA24C6885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55183F9-B70A-401D-B75D-5C5259D5B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67D14-4A49-4A91-8EF6-3405DB363FB8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192358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55DA9D-23D4-4F73-A8B3-61213CF5E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55F6236-FAB3-49C4-BB4C-802F4935C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E41C3C9-428F-4847-BA5C-551FF1C3C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A41A3-1D9C-439C-9E70-0A02AD629DB7}" type="datetimeFigureOut">
              <a:rPr lang="es-AR" smtClean="0"/>
              <a:t>16/2/2022</a:t>
            </a:fld>
            <a:endParaRPr lang="es-A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7413BF-D0CD-497A-9147-B2669239E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EF98AE-1EF2-470F-B405-7412B8CF6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67D14-4A49-4A91-8EF6-3405DB363FB8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801309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A88EB4-44E5-4AE7-9A1A-4EFBD7576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E7D3881-A758-43BC-A1B5-4DA7603DB8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50425DB-E3B8-494B-A037-B86A9944E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A41A3-1D9C-439C-9E70-0A02AD629DB7}" type="datetimeFigureOut">
              <a:rPr lang="es-AR" smtClean="0"/>
              <a:t>16/2/2022</a:t>
            </a:fld>
            <a:endParaRPr lang="es-A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09DCC06-1D2E-4D31-BEED-46B10E5A1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7AA977-ACB5-44CA-89F7-E8D515099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67D14-4A49-4A91-8EF6-3405DB363FB8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052118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9AC32C-6A75-4C1B-ACBB-48F858D5B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69A1AE3-7C66-4ED3-89D2-5FDE34F459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01DA05C-A86D-4F38-AF18-330E616816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2A7D5AC-456C-4B3B-9A9C-841C62827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A41A3-1D9C-439C-9E70-0A02AD629DB7}" type="datetimeFigureOut">
              <a:rPr lang="es-AR" smtClean="0"/>
              <a:t>16/2/2022</a:t>
            </a:fld>
            <a:endParaRPr lang="es-A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D0BBB5F-09BA-4FD6-B959-CF1B6FE16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1BBFBC4-E611-4B88-839D-74146A2A0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67D14-4A49-4A91-8EF6-3405DB363FB8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911135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C34361-EEA1-4D88-A4E5-5B020BDE3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41B931F-0808-4C29-8580-DFC9C2A4BC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12A36AD-3B29-495A-985D-BBA4BB391C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CA31F82-B281-4BE7-8F18-0A34A48010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764971F-4C83-44DE-83D5-4FBFAF14DE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19D1DF5-FCF4-4015-B58A-1F5C691DF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A41A3-1D9C-439C-9E70-0A02AD629DB7}" type="datetimeFigureOut">
              <a:rPr lang="es-AR" smtClean="0"/>
              <a:t>16/2/2022</a:t>
            </a:fld>
            <a:endParaRPr lang="es-AR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F0DBDC1-D858-4A63-85BB-1CCD9954C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5C9FA34-C53A-4671-A89E-50C30AD04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67D14-4A49-4A91-8EF6-3405DB363FB8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903921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727868-1315-4CDC-9D5E-1BDBF239A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84203B9-05FF-4BCF-ABBC-E111B0D33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A41A3-1D9C-439C-9E70-0A02AD629DB7}" type="datetimeFigureOut">
              <a:rPr lang="es-AR" smtClean="0"/>
              <a:t>16/2/2022</a:t>
            </a:fld>
            <a:endParaRPr lang="es-AR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B634A73-E505-4BC0-88E1-B0B8ECCA1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E3679DA-015A-429A-A0F2-F02AA63A4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67D14-4A49-4A91-8EF6-3405DB363FB8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4080319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582CDA7-DA30-468D-9921-A1E8B472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A41A3-1D9C-439C-9E70-0A02AD629DB7}" type="datetimeFigureOut">
              <a:rPr lang="es-AR" smtClean="0"/>
              <a:t>16/2/2022</a:t>
            </a:fld>
            <a:endParaRPr lang="es-AR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DBCCF3E-9C71-4C66-AF03-0E161C8EC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1D597CA-9033-4DE2-91D0-C9FC01F69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67D14-4A49-4A91-8EF6-3405DB363FB8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185440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77D659-9C7F-4920-815E-8ED10158F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F6FF59A-3DEF-4C58-A9BD-480044FFD9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51E91A2-E502-4407-88B2-A627713557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7497C69-6705-400D-BA58-329961B5F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A41A3-1D9C-439C-9E70-0A02AD629DB7}" type="datetimeFigureOut">
              <a:rPr lang="es-AR" smtClean="0"/>
              <a:t>16/2/2022</a:t>
            </a:fld>
            <a:endParaRPr lang="es-A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395D085-E708-4C07-9D1B-5F77BA65A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F96B95C-56C9-4347-823F-923D15EF4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67D14-4A49-4A91-8EF6-3405DB363FB8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17469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BBF6A0-D49C-4E81-8293-1633324E5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F6CDA18-8D60-4195-BD12-D0DD744D89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46B613A-A6A3-40BD-B132-57BFAC9625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8062936-968B-4D97-8626-CB2742B1C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A41A3-1D9C-439C-9E70-0A02AD629DB7}" type="datetimeFigureOut">
              <a:rPr lang="es-AR" smtClean="0"/>
              <a:t>16/2/2022</a:t>
            </a:fld>
            <a:endParaRPr lang="es-A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C794AE-1B45-4210-BAD7-17CD1F5FC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48DEEF4-493D-47C7-A8C4-F514D238B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67D14-4A49-4A91-8EF6-3405DB363FB8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96974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A878A4E-47B8-4912-B037-0AE013C0E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B6C88C8-0925-4A02-BE42-807076A236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C02AEC-761B-4AE2-92DB-42BCD982F6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A41A3-1D9C-439C-9E70-0A02AD629DB7}" type="datetimeFigureOut">
              <a:rPr lang="es-AR" smtClean="0"/>
              <a:t>16/2/2022</a:t>
            </a:fld>
            <a:endParaRPr lang="es-A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ED05544-3B49-4BC0-8731-D1560F3527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A48FB0D-27B0-4E68-8035-BB92479E14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67D14-4A49-4A91-8EF6-3405DB363FB8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747628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184E9C-22B8-4EFC-9BE4-B13307B5F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s-AR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+mn-lt"/>
              </a:rPr>
              <a:t>¿Qué es el Corona Virus ?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DD7C6C9-1D96-48C8-967E-33247FAF89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lnSpc>
                <a:spcPct val="170000"/>
              </a:lnSpc>
              <a:spcBef>
                <a:spcPts val="0"/>
              </a:spcBef>
              <a:buClr>
                <a:srgbClr val="FF0000"/>
              </a:buClr>
              <a:buSzPct val="111000"/>
              <a:buNone/>
            </a:pPr>
            <a:r>
              <a:rPr lang="es-AR" dirty="0">
                <a:effectLst/>
              </a:rPr>
              <a:t>Los coronavirus, son  una </a:t>
            </a:r>
            <a:r>
              <a:rPr lang="es-AR" dirty="0" err="1">
                <a:effectLst/>
              </a:rPr>
              <a:t>famillia</a:t>
            </a:r>
            <a:r>
              <a:rPr lang="es-AR" dirty="0">
                <a:effectLst/>
              </a:rPr>
              <a:t> de virus que circulan entre  humanos y  animales. 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Clr>
                <a:srgbClr val="FF0000"/>
              </a:buClr>
              <a:buSzPct val="111000"/>
              <a:buNone/>
            </a:pPr>
            <a:r>
              <a:rPr lang="es-AR" dirty="0">
                <a:effectLst/>
              </a:rPr>
              <a:t>El brote de la enfermedad comenzó en China  con una cepa nunca antes vista.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Clr>
                <a:srgbClr val="FF0000"/>
              </a:buClr>
              <a:buSzPct val="111000"/>
              <a:buNone/>
            </a:pPr>
            <a:r>
              <a:rPr lang="es-AR" dirty="0">
                <a:effectLst/>
              </a:rPr>
              <a:t>El virus </a:t>
            </a:r>
            <a:r>
              <a:rPr lang="es-AR" dirty="0" err="1">
                <a:effectLst/>
              </a:rPr>
              <a:t>detetado</a:t>
            </a:r>
            <a:r>
              <a:rPr lang="es-AR" dirty="0">
                <a:effectLst/>
              </a:rPr>
              <a:t>  es genéticamente  distinto  de otros coronavirus como SARS-COV y MERS-COV.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Clr>
                <a:srgbClr val="FF0000"/>
              </a:buClr>
              <a:buSzPct val="111000"/>
              <a:buNone/>
            </a:pPr>
            <a:r>
              <a:rPr lang="es-AR" dirty="0">
                <a:effectLst/>
              </a:rPr>
              <a:t>Algunos pacientes en China tenían como vínculo  un mercado de mariscos y animales en Wuhan.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Clr>
                <a:srgbClr val="FF0000"/>
              </a:buClr>
              <a:buSzPct val="111000"/>
              <a:buNone/>
            </a:pPr>
            <a:r>
              <a:rPr lang="es-AR" dirty="0">
                <a:effectLst/>
              </a:rPr>
              <a:t>En otros pacientes no se pudo corroborar dicho  vínculo. 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969025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1B35AF89-3F93-41B7-A381-0227BAF94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S" b="1" i="0" dirty="0">
                <a:solidFill>
                  <a:schemeClr val="bg1"/>
                </a:solidFill>
                <a:effectLst/>
                <a:latin typeface="+mn-lt"/>
              </a:rPr>
              <a:t>Cuidados </a:t>
            </a:r>
            <a:r>
              <a:rPr lang="es-ES" b="1" dirty="0">
                <a:solidFill>
                  <a:schemeClr val="bg1"/>
                </a:solidFill>
                <a:effectLst/>
                <a:latin typeface="+mn-lt"/>
              </a:rPr>
              <a:t>P</a:t>
            </a:r>
            <a:r>
              <a:rPr lang="es-ES" b="1" i="0" dirty="0">
                <a:solidFill>
                  <a:schemeClr val="bg1"/>
                </a:solidFill>
                <a:effectLst/>
                <a:latin typeface="+mn-lt"/>
              </a:rPr>
              <a:t>rincipales</a:t>
            </a:r>
            <a:endParaRPr lang="es-AR" dirty="0"/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320B8489-AB4A-4445-9983-F9EEE60B594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Clr>
                <a:srgbClr val="FF0000"/>
              </a:buClr>
              <a:buSzPct val="120000"/>
              <a:buNone/>
            </a:pPr>
            <a:r>
              <a:rPr lang="es-ES" b="1" i="0" dirty="0">
                <a:solidFill>
                  <a:schemeClr val="bg1"/>
                </a:solidFill>
                <a:effectLst/>
              </a:rPr>
              <a:t>Distancia social</a:t>
            </a:r>
          </a:p>
          <a:p>
            <a:pPr marL="457200" lvl="1" indent="0">
              <a:buClr>
                <a:srgbClr val="FF0000"/>
              </a:buClr>
              <a:buSzPct val="120000"/>
              <a:buNone/>
            </a:pPr>
            <a:r>
              <a:rPr lang="es-ES" b="0" i="0" dirty="0">
                <a:solidFill>
                  <a:schemeClr val="bg1"/>
                </a:solidFill>
                <a:effectLst/>
              </a:rPr>
              <a:t>Manteen una distancia de dos metros con otras personas.</a:t>
            </a:r>
          </a:p>
          <a:p>
            <a:pPr marL="457200" lvl="1" indent="0">
              <a:buSzPct val="100000"/>
              <a:buNone/>
            </a:pPr>
            <a:r>
              <a:rPr lang="es-ES" b="0" i="0" dirty="0">
                <a:solidFill>
                  <a:schemeClr val="bg1"/>
                </a:solidFill>
                <a:effectLst/>
              </a:rPr>
              <a:t>Evita reuniones en espacios cerrados y  </a:t>
            </a:r>
            <a:r>
              <a:rPr lang="es-ES" b="0" i="0" dirty="0" err="1">
                <a:solidFill>
                  <a:schemeClr val="bg1"/>
                </a:solidFill>
                <a:effectLst/>
              </a:rPr>
              <a:t>aglomerciones</a:t>
            </a:r>
            <a:r>
              <a:rPr lang="es-ES" b="0" i="0" dirty="0">
                <a:solidFill>
                  <a:schemeClr val="bg1"/>
                </a:solidFill>
                <a:effectLst/>
              </a:rPr>
              <a:t> de personas.</a:t>
            </a:r>
          </a:p>
          <a:p>
            <a:pPr marL="0" indent="0" algn="l">
              <a:buClr>
                <a:srgbClr val="FF0000"/>
              </a:buClr>
              <a:buSzPct val="120000"/>
              <a:buNone/>
            </a:pPr>
            <a:r>
              <a:rPr lang="es-ES" b="1" i="0" dirty="0">
                <a:solidFill>
                  <a:schemeClr val="bg1"/>
                </a:solidFill>
                <a:effectLst/>
              </a:rPr>
              <a:t>Uso correcto del barbijo</a:t>
            </a:r>
          </a:p>
          <a:p>
            <a:pPr marL="457200" lvl="1" indent="0">
              <a:buClr>
                <a:srgbClr val="FF0000"/>
              </a:buClr>
              <a:buSzPct val="120000"/>
              <a:buNone/>
            </a:pPr>
            <a:r>
              <a:rPr lang="es-ES" b="0" i="0" dirty="0">
                <a:solidFill>
                  <a:schemeClr val="bg1"/>
                </a:solidFill>
                <a:effectLst/>
              </a:rPr>
              <a:t>El </a:t>
            </a:r>
            <a:r>
              <a:rPr lang="es-ES" b="0" i="0" dirty="0" err="1">
                <a:solidFill>
                  <a:schemeClr val="bg1"/>
                </a:solidFill>
                <a:effectLst/>
              </a:rPr>
              <a:t>barvijo</a:t>
            </a:r>
            <a:r>
              <a:rPr lang="es-ES" b="0" i="0" dirty="0">
                <a:solidFill>
                  <a:schemeClr val="bg1"/>
                </a:solidFill>
                <a:effectLst/>
              </a:rPr>
              <a:t> debe tener al menos dos capas de tela (idealmente, tres capas).</a:t>
            </a:r>
          </a:p>
          <a:p>
            <a:pPr marL="457200" lvl="1" indent="0">
              <a:buClr>
                <a:srgbClr val="FF0000"/>
              </a:buClr>
              <a:buSzPct val="120000"/>
              <a:buNone/>
            </a:pPr>
            <a:r>
              <a:rPr lang="es-ES" b="0" i="0" dirty="0">
                <a:solidFill>
                  <a:schemeClr val="bg1"/>
                </a:solidFill>
                <a:effectLst/>
              </a:rPr>
              <a:t>Debe cubrir nariz, boca y mentón y ajustarse a la cara.</a:t>
            </a:r>
          </a:p>
          <a:p>
            <a:pPr marL="457200" lvl="1" indent="0">
              <a:buClr>
                <a:srgbClr val="FF0000"/>
              </a:buClr>
              <a:buSzPct val="120000"/>
              <a:buNone/>
            </a:pPr>
            <a:r>
              <a:rPr lang="es-ES" b="0" i="0" dirty="0">
                <a:solidFill>
                  <a:schemeClr val="bg1"/>
                </a:solidFill>
                <a:effectLst/>
              </a:rPr>
              <a:t>Te tiene que permitir respirar bien.</a:t>
            </a:r>
          </a:p>
          <a:p>
            <a:pPr marL="457200" lvl="1" indent="0">
              <a:buClr>
                <a:srgbClr val="FF0000"/>
              </a:buClr>
              <a:buSzPct val="120000"/>
              <a:buNone/>
            </a:pPr>
            <a:r>
              <a:rPr lang="es-ES" b="0" i="0" dirty="0">
                <a:solidFill>
                  <a:schemeClr val="bg1"/>
                </a:solidFill>
                <a:effectLst/>
              </a:rPr>
              <a:t>Antes de colocarte el barbijo, lávate las manos.</a:t>
            </a:r>
          </a:p>
          <a:p>
            <a:pPr marL="0" indent="0" algn="l">
              <a:buClr>
                <a:srgbClr val="FF0000"/>
              </a:buClr>
              <a:buSzPct val="120000"/>
              <a:buNone/>
            </a:pPr>
            <a:r>
              <a:rPr lang="es-ES" b="1" i="0" dirty="0">
                <a:solidFill>
                  <a:schemeClr val="bg1"/>
                </a:solidFill>
                <a:effectLst/>
              </a:rPr>
              <a:t>Ventilación de ambientes</a:t>
            </a:r>
          </a:p>
          <a:p>
            <a:pPr marL="457200" lvl="1" indent="0">
              <a:buClr>
                <a:srgbClr val="FF0000"/>
              </a:buClr>
              <a:buSzPct val="120000"/>
              <a:buNone/>
            </a:pPr>
            <a:r>
              <a:rPr lang="es-ES" b="0" i="0" dirty="0">
                <a:solidFill>
                  <a:schemeClr val="bg1"/>
                </a:solidFill>
                <a:effectLst/>
              </a:rPr>
              <a:t>En lugares cerrados, mantener siempre abiertas al menos dos ventanas, aunque sea 5 centímetros, para asegurar la ventilación constante y cruzada.</a:t>
            </a:r>
          </a:p>
          <a:p>
            <a:pPr marL="457200" lvl="1" indent="0">
              <a:buClr>
                <a:srgbClr val="FF0000"/>
              </a:buClr>
              <a:buSzPct val="120000"/>
              <a:buNone/>
            </a:pPr>
            <a:r>
              <a:rPr lang="es-ES" b="0" i="0" dirty="0">
                <a:solidFill>
                  <a:schemeClr val="bg1"/>
                </a:solidFill>
                <a:effectLst/>
              </a:rPr>
              <a:t>En autos y colectivos, abrir las ventanillas de adelante y de atrás, de lados opuestos (por ejemplo, ventanilla derecha de adelante y ventanilla izquierda de atrás) para lograr la ventilación cruzada.</a:t>
            </a:r>
          </a:p>
          <a:p>
            <a:pPr marL="0" indent="0">
              <a:buClr>
                <a:srgbClr val="FF0000"/>
              </a:buClr>
              <a:buSzPct val="120000"/>
              <a:buNone/>
            </a:pPr>
            <a:endParaRPr lang="es-AR" dirty="0"/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A3A2FDF0-75A4-4729-984B-1D3610ADD6C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>
            <a:normAutofit fontScale="62500" lnSpcReduction="20000"/>
          </a:bodyPr>
          <a:lstStyle/>
          <a:p>
            <a:pPr marL="0" indent="0">
              <a:buClr>
                <a:srgbClr val="FF0000"/>
              </a:buClr>
              <a:buSzPct val="120000"/>
              <a:buNone/>
            </a:pPr>
            <a:r>
              <a:rPr lang="es-ES" b="1" dirty="0">
                <a:solidFill>
                  <a:schemeClr val="bg1"/>
                </a:solidFill>
              </a:rPr>
              <a:t>Lávate las manos frecuentemente con agua y </a:t>
            </a:r>
            <a:r>
              <a:rPr lang="es-ES" b="1" dirty="0" err="1">
                <a:solidFill>
                  <a:schemeClr val="bg1"/>
                </a:solidFill>
              </a:rPr>
              <a:t>jabon</a:t>
            </a:r>
            <a:r>
              <a:rPr lang="es-ES" b="1" dirty="0">
                <a:solidFill>
                  <a:schemeClr val="bg1"/>
                </a:solidFill>
              </a:rPr>
              <a:t>, sobre todo:</a:t>
            </a:r>
          </a:p>
          <a:p>
            <a:pPr marL="457200" lvl="1" indent="0">
              <a:buClr>
                <a:srgbClr val="FF0000"/>
              </a:buClr>
              <a:buSzPct val="120000"/>
              <a:buNone/>
            </a:pPr>
            <a:r>
              <a:rPr lang="es-ES" dirty="0">
                <a:solidFill>
                  <a:schemeClr val="bg1"/>
                </a:solidFill>
              </a:rPr>
              <a:t>Después de manipular basura o desperdicios.</a:t>
            </a:r>
          </a:p>
          <a:p>
            <a:pPr marL="457200" lvl="1" indent="0">
              <a:buClr>
                <a:srgbClr val="FF0000"/>
              </a:buClr>
              <a:buSzPct val="120000"/>
              <a:buNone/>
            </a:pPr>
            <a:r>
              <a:rPr lang="es-ES" dirty="0">
                <a:solidFill>
                  <a:schemeClr val="bg1"/>
                </a:solidFill>
              </a:rPr>
              <a:t>Antes y después de comer, manipular alimentos y/o amamantar.</a:t>
            </a:r>
          </a:p>
          <a:p>
            <a:pPr marL="457200" lvl="1" indent="0">
              <a:buClr>
                <a:srgbClr val="FF0000"/>
              </a:buClr>
              <a:buSzPct val="120000"/>
              <a:buNone/>
            </a:pPr>
            <a:r>
              <a:rPr lang="es-ES" dirty="0">
                <a:solidFill>
                  <a:schemeClr val="bg1"/>
                </a:solidFill>
              </a:rPr>
              <a:t>Luego de haber tocado superficies de uso público (mostradores, pasamanos, picaportes, barandas, etc.).</a:t>
            </a:r>
          </a:p>
          <a:p>
            <a:pPr marL="457200" lvl="1" indent="0">
              <a:buClr>
                <a:srgbClr val="FF0000"/>
              </a:buClr>
              <a:buSzPct val="120000"/>
              <a:buNone/>
            </a:pPr>
            <a:r>
              <a:rPr lang="es-ES" dirty="0">
                <a:solidFill>
                  <a:schemeClr val="bg1"/>
                </a:solidFill>
              </a:rPr>
              <a:t>Después de manipular dinero, llaves, animales, etc.</a:t>
            </a:r>
          </a:p>
          <a:p>
            <a:pPr marL="457200" lvl="1" indent="0">
              <a:buClr>
                <a:srgbClr val="FF0000"/>
              </a:buClr>
              <a:buSzPct val="120000"/>
              <a:buNone/>
            </a:pPr>
            <a:r>
              <a:rPr lang="es-ES" dirty="0">
                <a:solidFill>
                  <a:schemeClr val="bg1"/>
                </a:solidFill>
              </a:rPr>
              <a:t>Después de ir al baño o de cambiar pañales.</a:t>
            </a:r>
          </a:p>
          <a:p>
            <a:pPr marL="457200" lvl="1" indent="0">
              <a:buClr>
                <a:srgbClr val="FF0000"/>
              </a:buClr>
              <a:buSzPct val="120000"/>
              <a:buNone/>
            </a:pPr>
            <a:r>
              <a:rPr lang="es-ES" dirty="0">
                <a:solidFill>
                  <a:schemeClr val="bg1"/>
                </a:solidFill>
              </a:rPr>
              <a:t>Al llegar a tu casa o a tu lugar de trabajo.</a:t>
            </a:r>
          </a:p>
          <a:p>
            <a:pPr marL="457200" lvl="1" indent="0">
              <a:buClr>
                <a:srgbClr val="FF0000"/>
              </a:buClr>
              <a:buSzPct val="120000"/>
              <a:buNone/>
            </a:pPr>
            <a:r>
              <a:rPr lang="es-ES" dirty="0">
                <a:solidFill>
                  <a:schemeClr val="bg1"/>
                </a:solidFill>
              </a:rPr>
              <a:t>Después de toser, estornudar o limpiarte la nariz.</a:t>
            </a:r>
          </a:p>
          <a:p>
            <a:pPr marL="0" indent="0">
              <a:buClr>
                <a:schemeClr val="tx1"/>
              </a:buClr>
              <a:buSzPct val="100000"/>
              <a:buNone/>
            </a:pPr>
            <a:r>
              <a:rPr lang="es-ES" b="1" dirty="0">
                <a:solidFill>
                  <a:schemeClr val="bg1"/>
                </a:solidFill>
              </a:rPr>
              <a:t>El lavado debe durar entre 40 y 60 segundos.</a:t>
            </a:r>
          </a:p>
          <a:p>
            <a:pPr marL="0" indent="0">
              <a:buClr>
                <a:schemeClr val="tx1"/>
              </a:buClr>
              <a:buSzPct val="100000"/>
              <a:buNone/>
            </a:pPr>
            <a:r>
              <a:rPr lang="es-ES" b="1" dirty="0">
                <a:solidFill>
                  <a:schemeClr val="bg1"/>
                </a:solidFill>
              </a:rPr>
              <a:t>En caso de estar en un lugar sin agua y </a:t>
            </a:r>
            <a:r>
              <a:rPr lang="es-ES" b="1" dirty="0" err="1">
                <a:solidFill>
                  <a:schemeClr val="bg1"/>
                </a:solidFill>
              </a:rPr>
              <a:t>jabon</a:t>
            </a:r>
            <a:r>
              <a:rPr lang="es-ES" b="1" dirty="0">
                <a:solidFill>
                  <a:schemeClr val="bg1"/>
                </a:solidFill>
              </a:rPr>
              <a:t>, utilizar alcohol en gel o alcohol al 70%.</a:t>
            </a:r>
          </a:p>
          <a:p>
            <a:pPr marL="0" indent="0">
              <a:buClr>
                <a:srgbClr val="FF0000"/>
              </a:buClr>
              <a:buSzPct val="120000"/>
              <a:buNone/>
            </a:pPr>
            <a:endParaRPr lang="es-AR" b="1" dirty="0">
              <a:solidFill>
                <a:schemeClr val="bg1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6467FD6-1AC0-45A9-B334-B48C9FBEE7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275" y="1928812"/>
            <a:ext cx="47434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303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60000"/>
                <a:lumOff val="40000"/>
                <a:tint val="66000"/>
                <a:satMod val="160000"/>
              </a:schemeClr>
            </a:gs>
            <a:gs pos="50000">
              <a:schemeClr val="accent5">
                <a:lumMod val="60000"/>
                <a:lumOff val="40000"/>
                <a:tint val="44500"/>
                <a:satMod val="160000"/>
              </a:schemeClr>
            </a:gs>
            <a:gs pos="100000">
              <a:schemeClr val="accent5">
                <a:lumMod val="60000"/>
                <a:lumOff val="40000"/>
                <a:tint val="23500"/>
                <a:satMod val="16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203680-D9A0-430B-A7EA-57A8D1330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02" y="353249"/>
            <a:ext cx="12096997" cy="1325563"/>
          </a:xfrm>
        </p:spPr>
        <p:txBody>
          <a:bodyPr>
            <a:normAutofit/>
          </a:bodyPr>
          <a:lstStyle/>
          <a:p>
            <a:pPr algn="ctr"/>
            <a:r>
              <a:rPr lang="es-ES" dirty="0">
                <a:latin typeface="+mn-lt"/>
              </a:rPr>
              <a:t>Otras medidas de cuidado</a:t>
            </a:r>
            <a:endParaRPr lang="es-AR" dirty="0">
              <a:latin typeface="+mn-lt"/>
            </a:endParaRPr>
          </a:p>
        </p:txBody>
      </p:sp>
      <p:sp>
        <p:nvSpPr>
          <p:cNvPr id="6" name="Rombo 5">
            <a:extLst>
              <a:ext uri="{FF2B5EF4-FFF2-40B4-BE49-F238E27FC236}">
                <a16:creationId xmlns:a16="http://schemas.microsoft.com/office/drawing/2014/main" id="{E7C27776-0508-4DC2-870C-535A753C2E9D}"/>
              </a:ext>
            </a:extLst>
          </p:cNvPr>
          <p:cNvSpPr/>
          <p:nvPr/>
        </p:nvSpPr>
        <p:spPr>
          <a:xfrm>
            <a:off x="104158" y="1416898"/>
            <a:ext cx="4061361" cy="2255463"/>
          </a:xfrm>
          <a:prstGeom prst="diamond">
            <a:avLst/>
          </a:prstGeom>
          <a:noFill/>
          <a:ln w="9525" cmpd="sng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dirty="0">
                <a:solidFill>
                  <a:srgbClr val="333333"/>
                </a:solidFill>
              </a:rPr>
              <a:t>No compartas mate, vasos, cubiertos ni otros elementos personales.</a:t>
            </a:r>
            <a:endParaRPr lang="es-AR" dirty="0">
              <a:solidFill>
                <a:srgbClr val="333333"/>
              </a:solidFill>
            </a:endParaRPr>
          </a:p>
        </p:txBody>
      </p:sp>
      <p:sp>
        <p:nvSpPr>
          <p:cNvPr id="7" name="Rombo 6">
            <a:extLst>
              <a:ext uri="{FF2B5EF4-FFF2-40B4-BE49-F238E27FC236}">
                <a16:creationId xmlns:a16="http://schemas.microsoft.com/office/drawing/2014/main" id="{0B60E9AB-D4B2-4F18-9C54-9490194E28B5}"/>
              </a:ext>
            </a:extLst>
          </p:cNvPr>
          <p:cNvSpPr/>
          <p:nvPr/>
        </p:nvSpPr>
        <p:spPr>
          <a:xfrm>
            <a:off x="7675416" y="1860881"/>
            <a:ext cx="4061361" cy="2255463"/>
          </a:xfrm>
          <a:prstGeom prst="diamond">
            <a:avLst/>
          </a:prstGeom>
          <a:noFill/>
          <a:ln w="9525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dirty="0">
                <a:solidFill>
                  <a:srgbClr val="333333"/>
                </a:solidFill>
              </a:rPr>
              <a:t>Tose o estornuda sobre el pliegue del codo o utiliza pañuelos descartables.</a:t>
            </a:r>
            <a:endParaRPr lang="es-AR" dirty="0">
              <a:solidFill>
                <a:srgbClr val="333333"/>
              </a:solidFill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16C79045-A3D9-4AFF-A57C-4ACC0F04C4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339933">
                <a:tint val="45000"/>
                <a:satMod val="400000"/>
              </a:srgbClr>
            </a:duotone>
          </a:blip>
          <a:srcRect r="37918" b="35574"/>
          <a:stretch/>
        </p:blipFill>
        <p:spPr>
          <a:xfrm>
            <a:off x="9039720" y="4313371"/>
            <a:ext cx="2069648" cy="21478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5">
                <a:lumMod val="60000"/>
                <a:lumOff val="4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6" name="Picture 2" descr="21-no-compartir-mate -">
            <a:extLst>
              <a:ext uri="{FF2B5EF4-FFF2-40B4-BE49-F238E27FC236}">
                <a16:creationId xmlns:a16="http://schemas.microsoft.com/office/drawing/2014/main" id="{BB0E7C21-73A1-4695-9F7A-18DDD2C696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rgbClr val="00FF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55" b="35574"/>
          <a:stretch/>
        </p:blipFill>
        <p:spPr bwMode="auto">
          <a:xfrm>
            <a:off x="1238932" y="4313371"/>
            <a:ext cx="2178442" cy="21478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5">
                <a:lumMod val="60000"/>
                <a:lumOff val="4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6D7545B-38A7-42FC-98FF-11336D1EDA9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00FF00">
                <a:tint val="45000"/>
                <a:satMod val="400000"/>
              </a:srgbClr>
            </a:duotone>
          </a:blip>
          <a:srcRect t="11836" r="37918" b="36094"/>
          <a:stretch/>
        </p:blipFill>
        <p:spPr>
          <a:xfrm>
            <a:off x="5247162" y="4519337"/>
            <a:ext cx="2069648" cy="173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050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4511118-C338-4027-A79F-FBEFD411D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733" y="867154"/>
            <a:ext cx="3121158" cy="205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08280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Rojo naranja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370</Words>
  <Application>Microsoft Office PowerPoint</Application>
  <PresentationFormat>Panorámica</PresentationFormat>
  <Paragraphs>31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de Office</vt:lpstr>
      <vt:lpstr>¿Qué es el Corona Virus ?</vt:lpstr>
      <vt:lpstr>Cuidados Principales</vt:lpstr>
      <vt:lpstr>Otras medidas de cuidado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COVID -19</dc:title>
  <dc:subject>Archivo Base</dc:subject>
  <dc:creator>DAV-UTN</dc:creator>
  <dcterms:created xsi:type="dcterms:W3CDTF">2022-02-12T00:08:25Z</dcterms:created>
  <dcterms:modified xsi:type="dcterms:W3CDTF">2022-02-16T13:31:36Z</dcterms:modified>
</cp:coreProperties>
</file>